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5"/>
  </p:notesMasterIdLst>
  <p:sldIdLst>
    <p:sldId id="290" r:id="rId2"/>
    <p:sldId id="289" r:id="rId3"/>
    <p:sldId id="291" r:id="rId4"/>
    <p:sldId id="293" r:id="rId5"/>
    <p:sldId id="302" r:id="rId6"/>
    <p:sldId id="294" r:id="rId7"/>
    <p:sldId id="295" r:id="rId8"/>
    <p:sldId id="297" r:id="rId9"/>
    <p:sldId id="298" r:id="rId10"/>
    <p:sldId id="299" r:id="rId11"/>
    <p:sldId id="300" r:id="rId12"/>
    <p:sldId id="301" r:id="rId13"/>
    <p:sldId id="269"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9" autoAdjust="0"/>
    <p:restoredTop sz="94709" autoAdjust="0"/>
  </p:normalViewPr>
  <p:slideViewPr>
    <p:cSldViewPr>
      <p:cViewPr varScale="1">
        <p:scale>
          <a:sx n="78" d="100"/>
          <a:sy n="78" d="100"/>
        </p:scale>
        <p:origin x="159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E5F3E7-BBED-4CBE-9D96-481AACBA3EA1}" type="datetimeFigureOut">
              <a:rPr lang="en-IN" smtClean="0"/>
              <a:pPr/>
              <a:t>09-10-2023</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D946F8-2E56-45BB-84C4-1CEBA1E0275F}" type="slidenum">
              <a:rPr lang="en-IN" smtClean="0"/>
              <a:pPr/>
              <a:t>‹#›</a:t>
            </a:fld>
            <a:endParaRPr lang="en-IN"/>
          </a:p>
        </p:txBody>
      </p:sp>
    </p:spTree>
    <p:extLst>
      <p:ext uri="{BB962C8B-B14F-4D97-AF65-F5344CB8AC3E}">
        <p14:creationId xmlns:p14="http://schemas.microsoft.com/office/powerpoint/2010/main" val="1546377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BCD82A72-9C86-4595-9E22-4C27F96FFBA4}" type="datetimeFigureOut">
              <a:rPr lang="en-US" smtClean="0"/>
              <a:pPr/>
              <a:t>10/9/2023</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F3E1BCA2-F07E-42D7-B7CB-240755A8FE27}"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CD82A72-9C86-4595-9E22-4C27F96FFBA4}"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E1BCA2-F07E-42D7-B7CB-240755A8FE2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BCD82A72-9C86-4595-9E22-4C27F96FFBA4}" type="datetimeFigureOut">
              <a:rPr lang="en-US" smtClean="0"/>
              <a:pPr/>
              <a:t>10/9/2023</a:t>
            </a:fld>
            <a:endParaRPr lang="en-US"/>
          </a:p>
        </p:txBody>
      </p:sp>
      <p:sp>
        <p:nvSpPr>
          <p:cNvPr id="5" name="Footer Placeholder 4"/>
          <p:cNvSpPr>
            <a:spLocks noGrp="1"/>
          </p:cNvSpPr>
          <p:nvPr>
            <p:ph type="ftr" sz="quarter" idx="11"/>
          </p:nvPr>
        </p:nvSpPr>
        <p:spPr>
          <a:xfrm>
            <a:off x="457201" y="6248207"/>
            <a:ext cx="5573483" cy="365125"/>
          </a:xfrm>
        </p:spPr>
        <p:txBody>
          <a:bodyPr/>
          <a:lstStyle/>
          <a:p>
            <a:endParaRPr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F3E1BCA2-F07E-42D7-B7CB-240755A8FE27}"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BCD82A72-9C86-4595-9E22-4C27F96FFBA4}" type="datetimeFigureOut">
              <a:rPr lang="en-US" smtClean="0"/>
              <a:pPr/>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F3E1BCA2-F07E-42D7-B7CB-240755A8FE27}" type="slidenum">
              <a:rPr lang="en-US" smtClean="0"/>
              <a:pPr/>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BCD82A72-9C86-4595-9E22-4C27F96FFBA4}" type="datetimeFigureOut">
              <a:rPr lang="en-US" smtClean="0"/>
              <a:pPr/>
              <a:t>10/9/2023</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F3E1BCA2-F07E-42D7-B7CB-240755A8FE27}" type="slidenum">
              <a:rPr lang="en-US" smtClean="0"/>
              <a:pPr/>
              <a:t>‹#›</a:t>
            </a:fld>
            <a:endParaRPr lang="en-US"/>
          </a:p>
        </p:txBody>
      </p:sp>
      <p:sp>
        <p:nvSpPr>
          <p:cNvPr id="14" name="Footer Placeholder 13"/>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BCD82A72-9C86-4595-9E22-4C27F96FFBA4}" type="datetimeFigureOut">
              <a:rPr lang="en-US" smtClean="0"/>
              <a:pPr/>
              <a:t>10/9/2023</a:t>
            </a:fld>
            <a:endParaRPr lang="en-US"/>
          </a:p>
        </p:txBody>
      </p:sp>
      <p:sp>
        <p:nvSpPr>
          <p:cNvPr id="10" name="Slide Number Placeholder 9"/>
          <p:cNvSpPr>
            <a:spLocks noGrp="1"/>
          </p:cNvSpPr>
          <p:nvPr>
            <p:ph type="sldNum" sz="quarter" idx="16"/>
          </p:nvPr>
        </p:nvSpPr>
        <p:spPr/>
        <p:txBody>
          <a:bodyPr rtlCol="0"/>
          <a:lstStyle/>
          <a:p>
            <a:fld id="{F3E1BCA2-F07E-42D7-B7CB-240755A8FE27}" type="slidenum">
              <a:rPr lang="en-US" smtClean="0"/>
              <a:pPr/>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BCD82A72-9C86-4595-9E22-4C27F96FFBA4}" type="datetimeFigureOut">
              <a:rPr lang="en-US" smtClean="0"/>
              <a:pPr/>
              <a:t>10/9/2023</a:t>
            </a:fld>
            <a:endParaRPr lang="en-US"/>
          </a:p>
        </p:txBody>
      </p:sp>
      <p:sp>
        <p:nvSpPr>
          <p:cNvPr id="12" name="Slide Number Placeholder 11"/>
          <p:cNvSpPr>
            <a:spLocks noGrp="1"/>
          </p:cNvSpPr>
          <p:nvPr>
            <p:ph type="sldNum" sz="quarter" idx="16"/>
          </p:nvPr>
        </p:nvSpPr>
        <p:spPr/>
        <p:txBody>
          <a:bodyPr rtlCol="0"/>
          <a:lstStyle/>
          <a:p>
            <a:fld id="{F3E1BCA2-F07E-42D7-B7CB-240755A8FE27}" type="slidenum">
              <a:rPr lang="en-US" smtClean="0"/>
              <a:pPr/>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BCD82A72-9C86-4595-9E22-4C27F96FFBA4}" type="datetimeFigureOut">
              <a:rPr lang="en-US" smtClean="0"/>
              <a:pPr/>
              <a:t>10/9/2023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F3E1BCA2-F07E-42D7-B7CB-240755A8FE2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D82A72-9C86-4595-9E22-4C27F96FFBA4}" type="datetimeFigureOut">
              <a:rPr lang="en-US" smtClean="0"/>
              <a:pPr/>
              <a:t>10/9/2023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F3E1BCA2-F07E-42D7-B7CB-240755A8FE2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BCD82A72-9C86-4595-9E22-4C27F96FFBA4}" type="datetimeFigureOut">
              <a:rPr lang="en-US" smtClean="0"/>
              <a:pPr/>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F3E1BCA2-F07E-42D7-B7CB-240755A8FE27}" type="slidenum">
              <a:rPr lang="en-US" smtClean="0"/>
              <a:pPr/>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BCD82A72-9C86-4595-9E22-4C27F96FFBA4}" type="datetimeFigureOut">
              <a:rPr lang="en-US" smtClean="0"/>
              <a:pPr/>
              <a:t>10/9/2023</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F3E1BCA2-F07E-42D7-B7CB-240755A8FE27}" type="slidenum">
              <a:rPr lang="en-US" smtClean="0"/>
              <a:pPr/>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endParaRPr lang="en-US"/>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BCD82A72-9C86-4595-9E22-4C27F96FFBA4}" type="datetimeFigureOut">
              <a:rPr lang="en-US" smtClean="0"/>
              <a:pPr/>
              <a:t>10/9/2023</a:t>
            </a:fld>
            <a:endParaRPr lang="en-US"/>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en-US"/>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F3E1BCA2-F07E-42D7-B7CB-240755A8FE2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357290" y="1643050"/>
            <a:ext cx="6357982" cy="707886"/>
          </a:xfrm>
          <a:prstGeom prst="rect">
            <a:avLst/>
          </a:prstGeom>
          <a:noFill/>
        </p:spPr>
        <p:txBody>
          <a:bodyPr wrap="square" rtlCol="0">
            <a:spAutoFit/>
          </a:bodyPr>
          <a:lstStyle/>
          <a:p>
            <a:pPr algn="ctr"/>
            <a:r>
              <a:rPr lang="en-US" sz="2000" b="1" dirty="0">
                <a:latin typeface="Verdana" pitchFamily="34" charset="0"/>
                <a:ea typeface="Verdana" pitchFamily="34" charset="0"/>
                <a:cs typeface="Verdana" pitchFamily="34" charset="0"/>
              </a:rPr>
              <a:t>Department of Artificial Intelligence &amp; Data Science </a:t>
            </a:r>
            <a:endParaRPr lang="en-IN" sz="2000" b="1" dirty="0">
              <a:latin typeface="Verdana" pitchFamily="34" charset="0"/>
              <a:ea typeface="Verdana" pitchFamily="34" charset="0"/>
              <a:cs typeface="Verdana" pitchFamily="34" charset="0"/>
            </a:endParaRPr>
          </a:p>
        </p:txBody>
      </p:sp>
      <p:sp>
        <p:nvSpPr>
          <p:cNvPr id="11" name="TextBox 10"/>
          <p:cNvSpPr txBox="1"/>
          <p:nvPr/>
        </p:nvSpPr>
        <p:spPr>
          <a:xfrm>
            <a:off x="1857356" y="2350936"/>
            <a:ext cx="5857916" cy="3139321"/>
          </a:xfrm>
          <a:prstGeom prst="rect">
            <a:avLst/>
          </a:prstGeom>
          <a:noFill/>
        </p:spPr>
        <p:txBody>
          <a:bodyPr wrap="square" rtlCol="0">
            <a:spAutoFit/>
          </a:bodyPr>
          <a:lstStyle/>
          <a:p>
            <a:pPr algn="ctr"/>
            <a:r>
              <a:rPr lang="en-US" b="1" dirty="0">
                <a:solidFill>
                  <a:srgbClr val="0000CC"/>
                </a:solidFill>
                <a:latin typeface="Verdana" pitchFamily="34" charset="0"/>
                <a:ea typeface="Verdana" pitchFamily="34" charset="0"/>
                <a:cs typeface="Verdana" pitchFamily="34" charset="0"/>
              </a:rPr>
              <a:t>Main Presentation</a:t>
            </a:r>
          </a:p>
          <a:p>
            <a:pPr algn="ctr"/>
            <a:r>
              <a:rPr lang="en-US" b="1" dirty="0">
                <a:latin typeface="Verdana" pitchFamily="34" charset="0"/>
                <a:ea typeface="Verdana" pitchFamily="34" charset="0"/>
                <a:cs typeface="Verdana" pitchFamily="34" charset="0"/>
              </a:rPr>
              <a:t>  </a:t>
            </a:r>
          </a:p>
          <a:p>
            <a:pPr algn="ctr"/>
            <a:r>
              <a:rPr lang="en-US" b="1" dirty="0">
                <a:latin typeface="Verdana" pitchFamily="34" charset="0"/>
                <a:ea typeface="Verdana" pitchFamily="34" charset="0"/>
                <a:cs typeface="Verdana" pitchFamily="34" charset="0"/>
              </a:rPr>
              <a:t>Under</a:t>
            </a:r>
          </a:p>
          <a:p>
            <a:pPr algn="ctr"/>
            <a:endParaRPr lang="en-US" b="1" dirty="0">
              <a:latin typeface="Verdana" pitchFamily="34" charset="0"/>
              <a:ea typeface="Verdana" pitchFamily="34" charset="0"/>
              <a:cs typeface="Verdana" pitchFamily="34" charset="0"/>
            </a:endParaRPr>
          </a:p>
          <a:p>
            <a:pPr algn="ctr"/>
            <a:r>
              <a:rPr lang="en-US" b="1" dirty="0">
                <a:solidFill>
                  <a:srgbClr val="0000CC"/>
                </a:solidFill>
                <a:latin typeface="Verdana" pitchFamily="34" charset="0"/>
                <a:ea typeface="Verdana" pitchFamily="34" charset="0"/>
                <a:cs typeface="Verdana" pitchFamily="34" charset="0"/>
              </a:rPr>
              <a:t>Industrial Training Presentation(5AID7-30)</a:t>
            </a:r>
          </a:p>
          <a:p>
            <a:pPr algn="ctr"/>
            <a:endParaRPr lang="en-US" dirty="0"/>
          </a:p>
          <a:p>
            <a:pPr algn="ctr"/>
            <a:endParaRPr lang="en-US" dirty="0"/>
          </a:p>
          <a:p>
            <a:pPr algn="ctr"/>
            <a:endParaRPr lang="en-US" dirty="0"/>
          </a:p>
          <a:p>
            <a:pPr algn="ctr"/>
            <a:endParaRPr lang="en-US" dirty="0"/>
          </a:p>
          <a:p>
            <a:pPr algn="ctr"/>
            <a:endParaRPr lang="en-US" dirty="0"/>
          </a:p>
          <a:p>
            <a:pPr algn="ctr"/>
            <a:r>
              <a:rPr lang="en-US" b="1" dirty="0">
                <a:latin typeface="Verdana" pitchFamily="34" charset="0"/>
                <a:ea typeface="Verdana" pitchFamily="34" charset="0"/>
                <a:cs typeface="Verdana" pitchFamily="34" charset="0"/>
              </a:rPr>
              <a:t>Session-2023-24(Odd) </a:t>
            </a:r>
            <a:endParaRPr lang="en-IN" b="1" dirty="0">
              <a:latin typeface="Verdana" pitchFamily="34" charset="0"/>
              <a:ea typeface="Verdana" pitchFamily="34" charset="0"/>
              <a:cs typeface="Verdana" pitchFamily="34" charset="0"/>
            </a:endParaRPr>
          </a:p>
        </p:txBody>
      </p:sp>
      <p:pic>
        <p:nvPicPr>
          <p:cNvPr id="12" name="Google Shape;86;p1" descr="Untitled.png"/>
          <p:cNvPicPr preferRelativeResize="0"/>
          <p:nvPr/>
        </p:nvPicPr>
        <p:blipFill rotWithShape="1">
          <a:blip r:embed="rId2">
            <a:alphaModFix/>
          </a:blip>
          <a:srcRect/>
          <a:stretch/>
        </p:blipFill>
        <p:spPr>
          <a:xfrm>
            <a:off x="4071934" y="3719469"/>
            <a:ext cx="1219200" cy="1209729"/>
          </a:xfrm>
          <a:prstGeom prst="rect">
            <a:avLst/>
          </a:prstGeom>
          <a:noFill/>
          <a:ln>
            <a:noFill/>
          </a:ln>
        </p:spPr>
      </p:pic>
      <p:sp>
        <p:nvSpPr>
          <p:cNvPr id="14" name="TextBox 13"/>
          <p:cNvSpPr txBox="1"/>
          <p:nvPr/>
        </p:nvSpPr>
        <p:spPr>
          <a:xfrm>
            <a:off x="179512" y="5572141"/>
            <a:ext cx="4355976" cy="1261884"/>
          </a:xfrm>
          <a:prstGeom prst="rect">
            <a:avLst/>
          </a:prstGeom>
          <a:noFill/>
        </p:spPr>
        <p:txBody>
          <a:bodyPr wrap="square" rtlCol="0">
            <a:spAutoFit/>
          </a:bodyPr>
          <a:lstStyle/>
          <a:p>
            <a:r>
              <a:rPr lang="en-US" sz="1600" dirty="0">
                <a:solidFill>
                  <a:srgbClr val="0000CC"/>
                </a:solidFill>
                <a:latin typeface="Verdana" pitchFamily="34" charset="0"/>
                <a:ea typeface="Verdana" pitchFamily="34" charset="0"/>
                <a:cs typeface="Verdana" pitchFamily="34" charset="0"/>
              </a:rPr>
              <a:t>Presented by </a:t>
            </a:r>
          </a:p>
          <a:p>
            <a:r>
              <a:rPr lang="en-US" sz="1400" dirty="0">
                <a:latin typeface="Verdana" pitchFamily="34" charset="0"/>
                <a:ea typeface="Verdana" pitchFamily="34" charset="0"/>
                <a:cs typeface="Verdana" pitchFamily="34" charset="0"/>
              </a:rPr>
              <a:t>Student Name: Naitik Pareek</a:t>
            </a:r>
          </a:p>
          <a:p>
            <a:r>
              <a:rPr lang="en-US" sz="1400" dirty="0">
                <a:latin typeface="Verdana" pitchFamily="34" charset="0"/>
                <a:ea typeface="Verdana" pitchFamily="34" charset="0"/>
                <a:cs typeface="Verdana" pitchFamily="34" charset="0"/>
              </a:rPr>
              <a:t>Registration No.:PIET21AD030</a:t>
            </a:r>
          </a:p>
          <a:p>
            <a:r>
              <a:rPr lang="en-US" sz="1400" dirty="0">
                <a:latin typeface="Verdana" pitchFamily="34" charset="0"/>
                <a:ea typeface="Verdana" pitchFamily="34" charset="0"/>
                <a:cs typeface="Verdana" pitchFamily="34" charset="0"/>
              </a:rPr>
              <a:t>Section: E</a:t>
            </a:r>
          </a:p>
          <a:p>
            <a:endParaRPr lang="en-IN" dirty="0"/>
          </a:p>
        </p:txBody>
      </p:sp>
      <p:sp>
        <p:nvSpPr>
          <p:cNvPr id="15" name="TextBox 14"/>
          <p:cNvSpPr txBox="1"/>
          <p:nvPr/>
        </p:nvSpPr>
        <p:spPr>
          <a:xfrm>
            <a:off x="4788024" y="5572141"/>
            <a:ext cx="4355976" cy="1107996"/>
          </a:xfrm>
          <a:prstGeom prst="rect">
            <a:avLst/>
          </a:prstGeom>
          <a:noFill/>
        </p:spPr>
        <p:txBody>
          <a:bodyPr wrap="square" rtlCol="0">
            <a:spAutoFit/>
          </a:bodyPr>
          <a:lstStyle/>
          <a:p>
            <a:r>
              <a:rPr lang="en-US" sz="1600" dirty="0">
                <a:solidFill>
                  <a:srgbClr val="0000CC"/>
                </a:solidFill>
                <a:latin typeface="Verdana" pitchFamily="34" charset="0"/>
                <a:ea typeface="Verdana" pitchFamily="34" charset="0"/>
                <a:cs typeface="Verdana" pitchFamily="34" charset="0"/>
              </a:rPr>
              <a:t>Presented to</a:t>
            </a:r>
          </a:p>
          <a:p>
            <a:r>
              <a:rPr lang="en-US" sz="1600" dirty="0">
                <a:latin typeface="Verdana" pitchFamily="34" charset="0"/>
                <a:ea typeface="Verdana" pitchFamily="34" charset="0"/>
                <a:cs typeface="Verdana" pitchFamily="34" charset="0"/>
              </a:rPr>
              <a:t>Faculty Name: Mr. Kamal Saini</a:t>
            </a:r>
          </a:p>
          <a:p>
            <a:r>
              <a:rPr lang="en-US" sz="1600" dirty="0">
                <a:latin typeface="Verdana" pitchFamily="34" charset="0"/>
                <a:ea typeface="Verdana" pitchFamily="34" charset="0"/>
                <a:cs typeface="Verdana" pitchFamily="34" charset="0"/>
              </a:rPr>
              <a:t>Faculty Name: Ms. </a:t>
            </a:r>
            <a:r>
              <a:rPr lang="en-US" sz="1600" dirty="0" err="1">
                <a:latin typeface="Verdana" pitchFamily="34" charset="0"/>
                <a:ea typeface="Verdana" pitchFamily="34" charset="0"/>
                <a:cs typeface="Verdana" pitchFamily="34" charset="0"/>
              </a:rPr>
              <a:t>Shiwangi</a:t>
            </a:r>
            <a:r>
              <a:rPr lang="en-US" sz="1600" dirty="0">
                <a:latin typeface="Verdana" pitchFamily="34" charset="0"/>
                <a:ea typeface="Verdana" pitchFamily="34" charset="0"/>
                <a:cs typeface="Verdana" pitchFamily="34" charset="0"/>
              </a:rPr>
              <a:t> Sharma</a:t>
            </a:r>
          </a:p>
          <a:p>
            <a:endParaRPr lang="en-IN" dirty="0"/>
          </a:p>
        </p:txBody>
      </p:sp>
      <p:pic>
        <p:nvPicPr>
          <p:cNvPr id="3" name="Picture 2">
            <a:extLst>
              <a:ext uri="{FF2B5EF4-FFF2-40B4-BE49-F238E27FC236}">
                <a16:creationId xmlns:a16="http://schemas.microsoft.com/office/drawing/2014/main" id="{13CCA9C1-8515-F8DE-3728-9B1207ECCA0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544" y="66336"/>
            <a:ext cx="8280920" cy="115203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A6FDE-38E6-9CB3-F8D4-D6B37FA9B074}"/>
              </a:ext>
            </a:extLst>
          </p:cNvPr>
          <p:cNvSpPr>
            <a:spLocks noGrp="1"/>
          </p:cNvSpPr>
          <p:nvPr>
            <p:ph type="title"/>
          </p:nvPr>
        </p:nvSpPr>
        <p:spPr/>
        <p:txBody>
          <a:bodyPr>
            <a:normAutofit/>
          </a:bodyPr>
          <a:lstStyle/>
          <a:p>
            <a:r>
              <a:rPr lang="en-IN" sz="3600" b="1" dirty="0">
                <a:latin typeface="Verdana" panose="020B0604030504040204" pitchFamily="34" charset="0"/>
                <a:ea typeface="Verdana" panose="020B0604030504040204" pitchFamily="34" charset="0"/>
              </a:rPr>
              <a:t>Conclusion</a:t>
            </a:r>
          </a:p>
        </p:txBody>
      </p:sp>
      <p:sp>
        <p:nvSpPr>
          <p:cNvPr id="3" name="Content Placeholder 2">
            <a:extLst>
              <a:ext uri="{FF2B5EF4-FFF2-40B4-BE49-F238E27FC236}">
                <a16:creationId xmlns:a16="http://schemas.microsoft.com/office/drawing/2014/main" id="{83DE70D7-57CD-5E84-0F06-A8C14BE322BF}"/>
              </a:ext>
            </a:extLst>
          </p:cNvPr>
          <p:cNvSpPr>
            <a:spLocks noGrp="1"/>
          </p:cNvSpPr>
          <p:nvPr>
            <p:ph sz="quarter" idx="1"/>
          </p:nvPr>
        </p:nvSpPr>
        <p:spPr/>
        <p:txBody>
          <a:bodyPr>
            <a:normAutofit/>
          </a:bodyPr>
          <a:lstStyle/>
          <a:p>
            <a:pPr marL="0" indent="0" algn="just">
              <a:lnSpc>
                <a:spcPct val="200000"/>
              </a:lnSpc>
              <a:buClr>
                <a:srgbClr val="C00000"/>
              </a:buClr>
              <a:buNone/>
            </a:pPr>
            <a:r>
              <a:rPr lang="en-US" sz="1600" b="1" dirty="0">
                <a:latin typeface="Verdana" panose="020B0604030504040204" pitchFamily="34" charset="0"/>
                <a:ea typeface="Verdana" panose="020B0604030504040204" pitchFamily="34" charset="0"/>
              </a:rPr>
              <a:t>In conclusion, the Demand Forecasting project presents an innovative solution for tackling sales past data and enhancing productivity and maximizing the profit. By leveraging data analysis, and predictive modeling, this system offers sales insights, requirement   suggestions,   and   many   more   graph   and   charts   to   tackle   the   demand   forecasting   in   E-Commerce   market. </a:t>
            </a:r>
            <a:endParaRPr lang="en-IN" sz="16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81754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8AAE9-3A42-6EA8-A0F0-92CD09C3627B}"/>
              </a:ext>
            </a:extLst>
          </p:cNvPr>
          <p:cNvSpPr>
            <a:spLocks noGrp="1"/>
          </p:cNvSpPr>
          <p:nvPr>
            <p:ph type="title"/>
          </p:nvPr>
        </p:nvSpPr>
        <p:spPr/>
        <p:txBody>
          <a:bodyPr>
            <a:normAutofit/>
          </a:bodyPr>
          <a:lstStyle/>
          <a:p>
            <a:r>
              <a:rPr lang="en-IN" sz="4000" b="1" dirty="0">
                <a:latin typeface="Verdana" panose="020B0604030504040204" pitchFamily="34" charset="0"/>
                <a:ea typeface="Verdana" panose="020B0604030504040204" pitchFamily="34" charset="0"/>
              </a:rPr>
              <a:t>Future Plans</a:t>
            </a:r>
          </a:p>
        </p:txBody>
      </p:sp>
      <p:sp>
        <p:nvSpPr>
          <p:cNvPr id="3" name="Content Placeholder 2">
            <a:extLst>
              <a:ext uri="{FF2B5EF4-FFF2-40B4-BE49-F238E27FC236}">
                <a16:creationId xmlns:a16="http://schemas.microsoft.com/office/drawing/2014/main" id="{F129BDA0-D95F-D672-7BDB-37BA61BAEF6C}"/>
              </a:ext>
            </a:extLst>
          </p:cNvPr>
          <p:cNvSpPr>
            <a:spLocks noGrp="1"/>
          </p:cNvSpPr>
          <p:nvPr>
            <p:ph sz="quarter" idx="1"/>
          </p:nvPr>
        </p:nvSpPr>
        <p:spPr>
          <a:xfrm>
            <a:off x="612648" y="1556792"/>
            <a:ext cx="8153400" cy="4844008"/>
          </a:xfrm>
        </p:spPr>
        <p:txBody>
          <a:bodyPr>
            <a:normAutofit/>
          </a:bodyPr>
          <a:lstStyle/>
          <a:p>
            <a:pPr>
              <a:buFont typeface="Wingdings" panose="05000000000000000000" pitchFamily="2" charset="2"/>
              <a:buChar char="v"/>
            </a:pPr>
            <a:endParaRPr lang="en-US" sz="1400" b="1" dirty="0">
              <a:latin typeface="Verdana" panose="020B0604030504040204" pitchFamily="34" charset="0"/>
              <a:ea typeface="Verdana" panose="020B0604030504040204" pitchFamily="34" charset="0"/>
            </a:endParaRPr>
          </a:p>
          <a:p>
            <a:pPr>
              <a:buFont typeface="Wingdings" panose="05000000000000000000" pitchFamily="2" charset="2"/>
              <a:buChar char="v"/>
            </a:pPr>
            <a:r>
              <a:rPr lang="en-US" sz="1800" b="1" dirty="0">
                <a:latin typeface="Times New Roman" panose="02020603050405020304" pitchFamily="18" charset="0"/>
                <a:ea typeface="Verdana" panose="020B0604030504040204" pitchFamily="34" charset="0"/>
                <a:cs typeface="Times New Roman" panose="02020603050405020304" pitchFamily="18" charset="0"/>
              </a:rPr>
              <a:t>Predictive Maintenance: Integrate demand forecasts with predictive maintenance for optimized resource allocation.</a:t>
            </a:r>
          </a:p>
          <a:p>
            <a:pPr marL="0" indent="0">
              <a:buNone/>
            </a:pPr>
            <a:endParaRPr lang="en-US" sz="1800" b="1" dirty="0">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1800" b="1" dirty="0">
                <a:latin typeface="Times New Roman" panose="02020603050405020304" pitchFamily="18" charset="0"/>
                <a:ea typeface="Verdana" panose="020B0604030504040204" pitchFamily="34" charset="0"/>
                <a:cs typeface="Times New Roman" panose="02020603050405020304" pitchFamily="18" charset="0"/>
              </a:rPr>
              <a:t>Customized Forecasting Solutions: Tailor forecasting models for specific industries or product categories.</a:t>
            </a:r>
          </a:p>
          <a:p>
            <a:pPr>
              <a:buFont typeface="Wingdings" panose="05000000000000000000" pitchFamily="2" charset="2"/>
              <a:buChar char="v"/>
            </a:pPr>
            <a:endParaRPr lang="en-US" sz="1800" b="1" dirty="0">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1800" b="1" dirty="0">
                <a:latin typeface="Times New Roman" panose="02020603050405020304" pitchFamily="18" charset="0"/>
                <a:ea typeface="Verdana" panose="020B0604030504040204" pitchFamily="34" charset="0"/>
                <a:cs typeface="Times New Roman" panose="02020603050405020304" pitchFamily="18" charset="0"/>
              </a:rPr>
              <a:t>Implement advanced deep learning models. </a:t>
            </a:r>
          </a:p>
          <a:p>
            <a:pPr>
              <a:buFont typeface="Wingdings" panose="05000000000000000000" pitchFamily="2" charset="2"/>
              <a:buChar char="v"/>
            </a:pPr>
            <a:endParaRPr lang="en-US" sz="1800" b="1" dirty="0">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1800" b="1" dirty="0">
                <a:latin typeface="Times New Roman" panose="02020603050405020304" pitchFamily="18" charset="0"/>
                <a:ea typeface="Verdana" panose="020B0604030504040204" pitchFamily="34" charset="0"/>
                <a:cs typeface="Times New Roman" panose="02020603050405020304" pitchFamily="18" charset="0"/>
              </a:rPr>
              <a:t>Global Expansion: Apply forecasting solutions to international markets</a:t>
            </a:r>
          </a:p>
          <a:p>
            <a:pPr marL="0" indent="0">
              <a:buNone/>
            </a:pPr>
            <a:endParaRPr lang="en-US" sz="1800" b="1" dirty="0">
              <a:latin typeface="Times New Roman" panose="02020603050405020304" pitchFamily="18" charset="0"/>
              <a:ea typeface="Verdana" panose="020B0604030504040204" pitchFamily="34" charset="0"/>
              <a:cs typeface="Times New Roman" panose="02020603050405020304" pitchFamily="18" charset="0"/>
            </a:endParaRPr>
          </a:p>
          <a:p>
            <a:pPr>
              <a:buFont typeface="Wingdings" panose="05000000000000000000" pitchFamily="2" charset="2"/>
              <a:buChar char="v"/>
            </a:pPr>
            <a:r>
              <a:rPr lang="en-US" sz="1800" b="1" dirty="0">
                <a:latin typeface="Times New Roman" panose="02020603050405020304" pitchFamily="18" charset="0"/>
                <a:ea typeface="Verdana" panose="020B0604030504040204" pitchFamily="34" charset="0"/>
                <a:cs typeface="Times New Roman" panose="02020603050405020304" pitchFamily="18" charset="0"/>
              </a:rPr>
              <a:t>Extend forecasting capabilities to predict demand in related industries.</a:t>
            </a:r>
          </a:p>
          <a:p>
            <a:pPr>
              <a:buFont typeface="Wingdings" panose="05000000000000000000" pitchFamily="2" charset="2"/>
              <a:buChar char="v"/>
            </a:pPr>
            <a:endParaRPr lang="en-US" sz="14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938845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90AB-BA78-28D3-B912-965775C5D56B}"/>
              </a:ext>
            </a:extLst>
          </p:cNvPr>
          <p:cNvSpPr>
            <a:spLocks noGrp="1"/>
          </p:cNvSpPr>
          <p:nvPr>
            <p:ph type="title"/>
          </p:nvPr>
        </p:nvSpPr>
        <p:spPr/>
        <p:txBody>
          <a:bodyPr>
            <a:normAutofit/>
          </a:bodyPr>
          <a:lstStyle/>
          <a:p>
            <a:r>
              <a:rPr lang="en-IN" sz="4000" b="1" dirty="0">
                <a:latin typeface="Verdana" panose="020B0604030504040204" pitchFamily="34" charset="0"/>
                <a:ea typeface="Verdana" panose="020B0604030504040204" pitchFamily="34" charset="0"/>
              </a:rPr>
              <a:t>Digital Certificate</a:t>
            </a:r>
          </a:p>
        </p:txBody>
      </p:sp>
      <p:graphicFrame>
        <p:nvGraphicFramePr>
          <p:cNvPr id="3" name="Object 2">
            <a:extLst>
              <a:ext uri="{FF2B5EF4-FFF2-40B4-BE49-F238E27FC236}">
                <a16:creationId xmlns:a16="http://schemas.microsoft.com/office/drawing/2014/main" id="{6FE6A0F0-1870-DB3D-BD4E-09B26679EFD7}"/>
              </a:ext>
            </a:extLst>
          </p:cNvPr>
          <p:cNvGraphicFramePr>
            <a:graphicFrameLocks noChangeAspect="1"/>
          </p:cNvGraphicFramePr>
          <p:nvPr>
            <p:extLst>
              <p:ext uri="{D42A27DB-BD31-4B8C-83A1-F6EECF244321}">
                <p14:modId xmlns:p14="http://schemas.microsoft.com/office/powerpoint/2010/main" val="2755933704"/>
              </p:ext>
            </p:extLst>
          </p:nvPr>
        </p:nvGraphicFramePr>
        <p:xfrm>
          <a:off x="914400" y="1752600"/>
          <a:ext cx="7017544" cy="4959690"/>
        </p:xfrm>
        <a:graphic>
          <a:graphicData uri="http://schemas.openxmlformats.org/presentationml/2006/ole">
            <mc:AlternateContent xmlns:mc="http://schemas.openxmlformats.org/markup-compatibility/2006">
              <mc:Choice xmlns:v="urn:schemas-microsoft-com:vml" Requires="v">
                <p:oleObj name="Acrobat Document" r:id="rId2" imgW="6415686" imgH="4533492" progId="Acrobat.Document.DC">
                  <p:embed/>
                </p:oleObj>
              </mc:Choice>
              <mc:Fallback>
                <p:oleObj name="Acrobat Document" r:id="rId2" imgW="6415686" imgH="4533492" progId="Acrobat.Document.DC">
                  <p:embed/>
                  <p:pic>
                    <p:nvPicPr>
                      <p:cNvPr id="0" name=""/>
                      <p:cNvPicPr/>
                      <p:nvPr/>
                    </p:nvPicPr>
                    <p:blipFill>
                      <a:blip r:embed="rId3"/>
                      <a:stretch>
                        <a:fillRect/>
                      </a:stretch>
                    </p:blipFill>
                    <p:spPr>
                      <a:xfrm>
                        <a:off x="914400" y="1752600"/>
                        <a:ext cx="7017544" cy="4959690"/>
                      </a:xfrm>
                      <a:prstGeom prst="rect">
                        <a:avLst/>
                      </a:prstGeom>
                    </p:spPr>
                  </p:pic>
                </p:oleObj>
              </mc:Fallback>
            </mc:AlternateContent>
          </a:graphicData>
        </a:graphic>
      </p:graphicFrame>
    </p:spTree>
    <p:extLst>
      <p:ext uri="{BB962C8B-B14F-4D97-AF65-F5344CB8AC3E}">
        <p14:creationId xmlns:p14="http://schemas.microsoft.com/office/powerpoint/2010/main" val="2727793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
          </p:nvPr>
        </p:nvSpPr>
        <p:spPr>
          <a:xfrm>
            <a:off x="457200" y="1752600"/>
            <a:ext cx="8229600" cy="4254691"/>
          </a:xfrm>
        </p:spPr>
        <p:txBody>
          <a:bodyPr>
            <a:noAutofit/>
          </a:bodyPr>
          <a:lstStyle/>
          <a:p>
            <a:pPr algn="ctr">
              <a:buNone/>
            </a:pPr>
            <a:r>
              <a:rPr lang="en-US" sz="8000" dirty="0"/>
              <a:t>Thanks</a:t>
            </a:r>
          </a:p>
          <a:p>
            <a:pPr algn="ctr">
              <a:buNone/>
            </a:pPr>
            <a:r>
              <a:rPr lang="en-US" sz="8000" dirty="0"/>
              <a:t>&amp; </a:t>
            </a:r>
          </a:p>
          <a:p>
            <a:pPr algn="ctr">
              <a:buNone/>
            </a:pPr>
            <a:r>
              <a:rPr lang="en-US" sz="8000" dirty="0"/>
              <a:t>Query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4"/>
          <p:cNvSpPr txBox="1">
            <a:spLocks noGrp="1"/>
          </p:cNvSpPr>
          <p:nvPr>
            <p:ph type="title"/>
          </p:nvPr>
        </p:nvSpPr>
        <p:spPr>
          <a:xfrm>
            <a:off x="457200" y="142852"/>
            <a:ext cx="8229600" cy="1143000"/>
          </a:xfrm>
          <a:prstGeom prst="rect">
            <a:avLst/>
          </a:prstGeom>
          <a:noFill/>
          <a:ln>
            <a:noFill/>
          </a:ln>
        </p:spPr>
        <p:txBody>
          <a:bodyPr spcFirstLastPara="1" wrap="square" lIns="91425" tIns="45700" rIns="91425" bIns="45700" anchor="ctr" anchorCtr="0">
            <a:normAutofit/>
          </a:bodyPr>
          <a:lstStyle/>
          <a:p>
            <a:pPr marL="0" lvl="0" indent="0" rtl="0">
              <a:spcBef>
                <a:spcPts val="0"/>
              </a:spcBef>
              <a:spcAft>
                <a:spcPts val="0"/>
              </a:spcAft>
              <a:buClr>
                <a:schemeClr val="dk1"/>
              </a:buClr>
              <a:buSzPts val="4400"/>
              <a:buFont typeface="Calibri"/>
              <a:buNone/>
            </a:pPr>
            <a:r>
              <a:rPr lang="en-US" sz="4000" b="1" dirty="0">
                <a:latin typeface="Verdana" pitchFamily="34" charset="0"/>
                <a:ea typeface="Verdana" pitchFamily="34" charset="0"/>
                <a:cs typeface="Verdana" pitchFamily="34" charset="0"/>
              </a:rPr>
              <a:t>Content to be delivered :</a:t>
            </a:r>
          </a:p>
        </p:txBody>
      </p:sp>
      <p:sp>
        <p:nvSpPr>
          <p:cNvPr id="5" name="TextBox 4"/>
          <p:cNvSpPr txBox="1"/>
          <p:nvPr/>
        </p:nvSpPr>
        <p:spPr>
          <a:xfrm>
            <a:off x="285720" y="1785926"/>
            <a:ext cx="8572560" cy="5078313"/>
          </a:xfrm>
          <a:prstGeom prst="rect">
            <a:avLst/>
          </a:prstGeom>
          <a:noFill/>
        </p:spPr>
        <p:txBody>
          <a:bodyPr wrap="square" rtlCol="0">
            <a:spAutoFit/>
          </a:bodyPr>
          <a:lstStyle/>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Title</a:t>
            </a:r>
            <a:endParaRPr lang="en-US" sz="2400" dirty="0">
              <a:solidFill>
                <a:srgbClr val="0000CC"/>
              </a:solidFill>
              <a:latin typeface="Verdana" pitchFamily="34" charset="0"/>
              <a:ea typeface="Verdana" pitchFamily="34" charset="0"/>
              <a:cs typeface="Verdana" pitchFamily="34" charset="0"/>
            </a:endParaRP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Objective </a:t>
            </a: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Technology(Frontend/Backend)</a:t>
            </a:r>
            <a:endParaRPr lang="en-US" sz="2400" dirty="0">
              <a:solidFill>
                <a:srgbClr val="0000CC"/>
              </a:solidFill>
              <a:latin typeface="Verdana" pitchFamily="34" charset="0"/>
              <a:ea typeface="Verdana" pitchFamily="34" charset="0"/>
              <a:cs typeface="Verdana" pitchFamily="34" charset="0"/>
            </a:endParaRP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Modules</a:t>
            </a:r>
            <a:endParaRPr lang="en-US" sz="2400" dirty="0">
              <a:solidFill>
                <a:srgbClr val="0000CC"/>
              </a:solidFill>
              <a:latin typeface="Verdana" pitchFamily="34" charset="0"/>
              <a:ea typeface="Verdana" pitchFamily="34" charset="0"/>
              <a:cs typeface="Verdana" pitchFamily="34" charset="0"/>
            </a:endParaRP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Demonstration</a:t>
            </a: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Project Learning Outcome</a:t>
            </a:r>
            <a:endParaRPr lang="en-US" sz="2400" dirty="0">
              <a:solidFill>
                <a:srgbClr val="0000CC"/>
              </a:solidFill>
              <a:latin typeface="Verdana" pitchFamily="34" charset="0"/>
              <a:ea typeface="Verdana" pitchFamily="34" charset="0"/>
              <a:cs typeface="Verdana" pitchFamily="34" charset="0"/>
            </a:endParaRPr>
          </a:p>
          <a:p>
            <a:pPr marL="342900" indent="-342900">
              <a:lnSpc>
                <a:spcPct val="150000"/>
              </a:lnSpc>
              <a:buFont typeface="+mj-lt"/>
              <a:buAutoNum type="arabicPeriod"/>
            </a:pPr>
            <a:r>
              <a:rPr lang="en-US" sz="2400" dirty="0">
                <a:latin typeface="Verdana" pitchFamily="34" charset="0"/>
                <a:ea typeface="Verdana" pitchFamily="34" charset="0"/>
                <a:cs typeface="Verdana" pitchFamily="34" charset="0"/>
              </a:rPr>
              <a:t>Conclusion and Future Plans</a:t>
            </a:r>
            <a:endParaRPr lang="en-US" sz="2400" dirty="0">
              <a:solidFill>
                <a:srgbClr val="0000CC"/>
              </a:solidFill>
              <a:latin typeface="Verdana" pitchFamily="34" charset="0"/>
              <a:ea typeface="Verdana" pitchFamily="34" charset="0"/>
              <a:cs typeface="Verdana" pitchFamily="34" charset="0"/>
            </a:endParaRPr>
          </a:p>
          <a:p>
            <a:pPr marL="342900" indent="-342900">
              <a:lnSpc>
                <a:spcPct val="150000"/>
              </a:lnSpc>
              <a:buFont typeface="+mj-lt"/>
              <a:buAutoNum type="arabicPeriod"/>
            </a:pPr>
            <a:r>
              <a:rPr lang="en-US" sz="2400">
                <a:latin typeface="Verdana" pitchFamily="34" charset="0"/>
                <a:ea typeface="Verdana" pitchFamily="34" charset="0"/>
                <a:cs typeface="Verdana" pitchFamily="34" charset="0"/>
              </a:rPr>
              <a:t>Digital Certificate</a:t>
            </a:r>
            <a:endParaRPr lang="en-US" sz="2400" dirty="0">
              <a:solidFill>
                <a:srgbClr val="0000CC"/>
              </a:solidFill>
              <a:latin typeface="Verdana" pitchFamily="34" charset="0"/>
              <a:ea typeface="Verdana" pitchFamily="34" charset="0"/>
              <a:cs typeface="Verdana" pitchFamily="34" charset="0"/>
            </a:endParaRPr>
          </a:p>
          <a:p>
            <a:endParaRPr lang="en-US" dirty="0"/>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00C0EF9-EA20-0378-C6CE-3EDE6E524285}"/>
              </a:ext>
            </a:extLst>
          </p:cNvPr>
          <p:cNvSpPr txBox="1"/>
          <p:nvPr/>
        </p:nvSpPr>
        <p:spPr>
          <a:xfrm>
            <a:off x="2104022" y="2590800"/>
            <a:ext cx="5170650" cy="2523768"/>
          </a:xfrm>
          <a:prstGeom prst="rect">
            <a:avLst/>
          </a:prstGeom>
          <a:noFill/>
        </p:spPr>
        <p:txBody>
          <a:bodyPr wrap="square" rtlCol="0">
            <a:spAutoFit/>
          </a:bodyPr>
          <a:lstStyle/>
          <a:p>
            <a:pPr algn="ctr"/>
            <a:r>
              <a:rPr lang="en-US" sz="1600" b="1" dirty="0">
                <a:solidFill>
                  <a:srgbClr val="3333FF"/>
                </a:solidFill>
                <a:latin typeface="Times New Roman" panose="02020603050405020304" pitchFamily="18" charset="0"/>
                <a:cs typeface="Times New Roman" panose="02020603050405020304" pitchFamily="18" charset="0"/>
              </a:rPr>
              <a:t>INDUSTRIAL TRAINING PRESENTATION</a:t>
            </a:r>
          </a:p>
          <a:p>
            <a:pPr algn="ctr"/>
            <a:r>
              <a:rPr lang="en-US" b="1" dirty="0">
                <a:latin typeface="Times New Roman" panose="02020603050405020304" pitchFamily="18" charset="0"/>
                <a:cs typeface="Times New Roman" panose="02020603050405020304" pitchFamily="18" charset="0"/>
              </a:rPr>
              <a:t> </a:t>
            </a:r>
          </a:p>
          <a:p>
            <a:pPr algn="ctr"/>
            <a:r>
              <a:rPr lang="en-US" dirty="0"/>
              <a:t>ON</a:t>
            </a:r>
          </a:p>
          <a:p>
            <a:pPr algn="ctr"/>
            <a:endParaRPr lang="en-US" dirty="0"/>
          </a:p>
          <a:p>
            <a:pPr algn="ctr"/>
            <a:r>
              <a:rPr lang="en-US" sz="24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Demand Forecasting using Machine Learning</a:t>
            </a:r>
          </a:p>
          <a:p>
            <a:endParaRPr lang="en-IN" sz="2400" dirty="0"/>
          </a:p>
        </p:txBody>
      </p:sp>
      <p:sp>
        <p:nvSpPr>
          <p:cNvPr id="6" name="TextBox 5">
            <a:extLst>
              <a:ext uri="{FF2B5EF4-FFF2-40B4-BE49-F238E27FC236}">
                <a16:creationId xmlns:a16="http://schemas.microsoft.com/office/drawing/2014/main" id="{6420CC65-964C-926B-D874-E70C686D1FB8}"/>
              </a:ext>
            </a:extLst>
          </p:cNvPr>
          <p:cNvSpPr txBox="1"/>
          <p:nvPr/>
        </p:nvSpPr>
        <p:spPr>
          <a:xfrm flipH="1">
            <a:off x="-1" y="1600701"/>
            <a:ext cx="9144000" cy="369332"/>
          </a:xfrm>
          <a:prstGeom prst="rect">
            <a:avLst/>
          </a:prstGeom>
          <a:noFill/>
        </p:spPr>
        <p:txBody>
          <a:bodyPr wrap="square" rtlCol="0">
            <a:spAutoFit/>
          </a:bodyPr>
          <a:lstStyle/>
          <a:p>
            <a:pPr marL="800100" lvl="0" indent="-342900" algn="ctr" rtl="0">
              <a:spcBef>
                <a:spcPts val="0"/>
              </a:spcBef>
              <a:spcAft>
                <a:spcPts val="0"/>
              </a:spcAft>
              <a:buClr>
                <a:schemeClr val="dk1"/>
              </a:buClr>
              <a:buSzPct val="100000"/>
              <a:buFont typeface="Noto Sans Symbols"/>
              <a:buNone/>
            </a:pPr>
            <a:r>
              <a:rPr lang="en-US" sz="1800" b="1" dirty="0">
                <a:latin typeface="Times New Roman"/>
                <a:ea typeface="Times New Roman"/>
                <a:cs typeface="Times New Roman"/>
                <a:sym typeface="Times New Roman"/>
              </a:rPr>
              <a:t>POORNIMA INSTITUTE OF ENGINEERING &amp; TECHNOLOGY, JAIPUR</a:t>
            </a:r>
            <a:endParaRPr lang="en-US" sz="1800" dirty="0"/>
          </a:p>
        </p:txBody>
      </p:sp>
      <p:sp>
        <p:nvSpPr>
          <p:cNvPr id="7" name="TextBox 6">
            <a:extLst>
              <a:ext uri="{FF2B5EF4-FFF2-40B4-BE49-F238E27FC236}">
                <a16:creationId xmlns:a16="http://schemas.microsoft.com/office/drawing/2014/main" id="{4D0FBE11-0898-267A-541E-ED56628439D4}"/>
              </a:ext>
            </a:extLst>
          </p:cNvPr>
          <p:cNvSpPr txBox="1"/>
          <p:nvPr/>
        </p:nvSpPr>
        <p:spPr>
          <a:xfrm>
            <a:off x="1260835" y="2110883"/>
            <a:ext cx="6622329" cy="338554"/>
          </a:xfrm>
          <a:prstGeom prst="rect">
            <a:avLst/>
          </a:prstGeom>
          <a:noFill/>
        </p:spPr>
        <p:txBody>
          <a:bodyPr wrap="square" rtlCol="0">
            <a:spAutoFit/>
          </a:bodyPr>
          <a:lstStyle/>
          <a:p>
            <a:pPr algn="ctr"/>
            <a:r>
              <a:rPr lang="en-US" sz="1600" b="1" dirty="0">
                <a:latin typeface="Times New Roman" panose="02020603050405020304" pitchFamily="18" charset="0"/>
                <a:cs typeface="Times New Roman" panose="02020603050405020304" pitchFamily="18" charset="0"/>
              </a:rPr>
              <a:t>Department of Artificial Intelligence and Data Science</a:t>
            </a:r>
            <a:endParaRPr lang="en-IN" sz="16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F1017DF-A2C7-6804-8292-066C8C25E316}"/>
              </a:ext>
            </a:extLst>
          </p:cNvPr>
          <p:cNvSpPr txBox="1"/>
          <p:nvPr/>
        </p:nvSpPr>
        <p:spPr>
          <a:xfrm flipH="1">
            <a:off x="3246713" y="5385765"/>
            <a:ext cx="2885269" cy="307777"/>
          </a:xfrm>
          <a:prstGeom prst="rect">
            <a:avLst/>
          </a:prstGeom>
          <a:noFill/>
        </p:spPr>
        <p:txBody>
          <a:bodyPr wrap="square" rtlCol="0">
            <a:spAutoFit/>
          </a:bodyPr>
          <a:lstStyle/>
          <a:p>
            <a:pPr algn="ctr"/>
            <a:r>
              <a:rPr lang="en-IN" sz="1400" b="1" dirty="0">
                <a:latin typeface="Times New Roman" panose="02020603050405020304" pitchFamily="18" charset="0"/>
                <a:cs typeface="Times New Roman" panose="02020603050405020304" pitchFamily="18" charset="0"/>
              </a:rPr>
              <a:t>SESSION 2023-24</a:t>
            </a:r>
          </a:p>
        </p:txBody>
      </p:sp>
      <p:sp>
        <p:nvSpPr>
          <p:cNvPr id="11" name="Google Shape;103;p2">
            <a:extLst>
              <a:ext uri="{FF2B5EF4-FFF2-40B4-BE49-F238E27FC236}">
                <a16:creationId xmlns:a16="http://schemas.microsoft.com/office/drawing/2014/main" id="{13822F8F-3EB4-763D-9B0B-D794C1994602}"/>
              </a:ext>
            </a:extLst>
          </p:cNvPr>
          <p:cNvSpPr/>
          <p:nvPr/>
        </p:nvSpPr>
        <p:spPr>
          <a:xfrm>
            <a:off x="-90265" y="260648"/>
            <a:ext cx="9324528" cy="646290"/>
          </a:xfrm>
          <a:prstGeom prst="rect">
            <a:avLst/>
          </a:prstGeom>
          <a:noFill/>
          <a:ln>
            <a:noFill/>
          </a:ln>
        </p:spPr>
        <p:txBody>
          <a:bodyPr spcFirstLastPara="1" wrap="square" lIns="91425" tIns="45700" rIns="91425" bIns="45700" anchor="t" anchorCtr="0">
            <a:spAutoFit/>
          </a:bodyPr>
          <a:lstStyle/>
          <a:p>
            <a:pPr lvl="0" algn="ctr">
              <a:buClr>
                <a:srgbClr val="00B0F0"/>
              </a:buClr>
              <a:buSzPts val="3600"/>
            </a:pPr>
            <a:r>
              <a:rPr lang="en-US" sz="3600" b="1" dirty="0">
                <a:latin typeface="Times New Roman" panose="02020603050405020304" pitchFamily="18" charset="0"/>
                <a:ea typeface="Verdana" panose="020B0604030504040204" pitchFamily="34" charset="0"/>
                <a:cs typeface="Times New Roman" panose="02020603050405020304" pitchFamily="18" charset="0"/>
              </a:rPr>
              <a:t>Industrial Training - MAIN Presentation</a:t>
            </a:r>
            <a:endParaRPr sz="3600" b="1" i="0" u="none" strike="noStrike" cap="none" dirty="0">
              <a:solidFill>
                <a:schemeClr val="dk1"/>
              </a:solidFill>
              <a:latin typeface="Times New Roman" panose="02020603050405020304" pitchFamily="18" charset="0"/>
              <a:ea typeface="Verdana" panose="020B0604030504040204" pitchFamily="34" charset="0"/>
              <a:cs typeface="Times New Roman" panose="02020603050405020304" pitchFamily="18" charset="0"/>
              <a:sym typeface="Libre Franklin"/>
            </a:endParaRPr>
          </a:p>
        </p:txBody>
      </p:sp>
    </p:spTree>
    <p:extLst>
      <p:ext uri="{BB962C8B-B14F-4D97-AF65-F5344CB8AC3E}">
        <p14:creationId xmlns:p14="http://schemas.microsoft.com/office/powerpoint/2010/main" val="3676806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4A168-1CF5-85DF-F26B-82CEB1BECAD6}"/>
              </a:ext>
            </a:extLst>
          </p:cNvPr>
          <p:cNvSpPr>
            <a:spLocks noGrp="1"/>
          </p:cNvSpPr>
          <p:nvPr>
            <p:ph type="title"/>
          </p:nvPr>
        </p:nvSpPr>
        <p:spPr>
          <a:xfrm>
            <a:off x="314736" y="188640"/>
            <a:ext cx="8514528" cy="990600"/>
          </a:xfrm>
        </p:spPr>
        <p:txBody>
          <a:bodyPr>
            <a:noAutofit/>
          </a:bodyPr>
          <a:lstStyle/>
          <a:p>
            <a:r>
              <a:rPr lang="en-US" sz="2400" b="1" dirty="0">
                <a:latin typeface="Verdana" panose="020B0604030504040204" pitchFamily="34" charset="0"/>
                <a:ea typeface="Verdana" panose="020B0604030504040204" pitchFamily="34" charset="0"/>
              </a:rPr>
              <a:t>Demand Forecasting Using Machine Learning</a:t>
            </a:r>
            <a:endParaRPr lang="en-IN" sz="2400" b="1" dirty="0">
              <a:latin typeface="Verdana" panose="020B0604030504040204" pitchFamily="34" charset="0"/>
              <a:ea typeface="Verdana" panose="020B0604030504040204" pitchFamily="34" charset="0"/>
            </a:endParaRPr>
          </a:p>
        </p:txBody>
      </p:sp>
      <p:sp>
        <p:nvSpPr>
          <p:cNvPr id="3" name="Content Placeholder 2">
            <a:extLst>
              <a:ext uri="{FF2B5EF4-FFF2-40B4-BE49-F238E27FC236}">
                <a16:creationId xmlns:a16="http://schemas.microsoft.com/office/drawing/2014/main" id="{7B1A2C13-BDD9-302C-728C-317B58737D84}"/>
              </a:ext>
            </a:extLst>
          </p:cNvPr>
          <p:cNvSpPr>
            <a:spLocks noGrp="1"/>
          </p:cNvSpPr>
          <p:nvPr>
            <p:ph sz="quarter" idx="1"/>
          </p:nvPr>
        </p:nvSpPr>
        <p:spPr>
          <a:xfrm>
            <a:off x="612648" y="1600200"/>
            <a:ext cx="8153400" cy="5141168"/>
          </a:xfrm>
        </p:spPr>
        <p:txBody>
          <a:bodyPr>
            <a:normAutofit/>
          </a:bodyPr>
          <a:lstStyle/>
          <a:p>
            <a:pPr marL="0" indent="0" algn="ctr">
              <a:buNone/>
            </a:pPr>
            <a:r>
              <a:rPr lang="en-US" sz="2400" b="1" dirty="0">
                <a:solidFill>
                  <a:schemeClr val="accent2">
                    <a:lumMod val="75000"/>
                  </a:schemeClr>
                </a:solidFill>
                <a:latin typeface="Verdana" panose="020B0604030504040204" pitchFamily="34" charset="0"/>
                <a:ea typeface="Verdana" panose="020B0604030504040204" pitchFamily="34" charset="0"/>
              </a:rPr>
              <a:t>OBJECTIVE</a:t>
            </a:r>
          </a:p>
          <a:p>
            <a:pPr marL="0" indent="0" algn="ctr">
              <a:buNone/>
            </a:pPr>
            <a:endParaRPr lang="en-US" sz="2400" b="1" dirty="0">
              <a:solidFill>
                <a:schemeClr val="accent2">
                  <a:lumMod val="75000"/>
                </a:schemeClr>
              </a:solidFill>
              <a:latin typeface="Verdana" panose="020B0604030504040204" pitchFamily="34" charset="0"/>
              <a:ea typeface="Verdana" panose="020B0604030504040204" pitchFamily="34" charset="0"/>
            </a:endParaRPr>
          </a:p>
          <a:p>
            <a:pPr algn="just"/>
            <a:r>
              <a:rPr lang="en-US" sz="1800" b="1" dirty="0">
                <a:latin typeface="Times New Roman" panose="02020603050405020304" pitchFamily="18" charset="0"/>
                <a:ea typeface="Verdana" panose="020B0604030504040204" pitchFamily="34" charset="0"/>
                <a:cs typeface="Times New Roman" panose="02020603050405020304" pitchFamily="18" charset="0"/>
              </a:rPr>
              <a:t>Develop a demand forecasting model that accurately predicts product demand across different time periods</a:t>
            </a:r>
          </a:p>
          <a:p>
            <a:pPr algn="just"/>
            <a:r>
              <a:rPr lang="en-US" sz="1800" b="1" dirty="0">
                <a:latin typeface="Times New Roman" panose="02020603050405020304" pitchFamily="18" charset="0"/>
                <a:ea typeface="Verdana" panose="020B0604030504040204" pitchFamily="34" charset="0"/>
                <a:cs typeface="Times New Roman" panose="02020603050405020304" pitchFamily="18" charset="0"/>
              </a:rPr>
              <a:t>Utilize time series analysis, regression modeling, and feature engineering techniques to improve prediction accuracy.</a:t>
            </a:r>
          </a:p>
          <a:p>
            <a:pPr algn="just"/>
            <a:r>
              <a:rPr lang="en-US" sz="1800" b="1" dirty="0">
                <a:latin typeface="Times New Roman" panose="02020603050405020304" pitchFamily="18" charset="0"/>
                <a:ea typeface="Verdana" panose="020B0604030504040204" pitchFamily="34" charset="0"/>
                <a:cs typeface="Times New Roman" panose="02020603050405020304" pitchFamily="18" charset="0"/>
              </a:rPr>
              <a:t>Incorporate historical sales data, promotional events, seasonal variations, and economic indicators to capture demand factors.</a:t>
            </a:r>
          </a:p>
          <a:p>
            <a:pPr algn="just"/>
            <a:r>
              <a:rPr lang="en-US" sz="1800" b="1" dirty="0">
                <a:latin typeface="Times New Roman" panose="02020603050405020304" pitchFamily="18" charset="0"/>
                <a:ea typeface="Verdana" panose="020B0604030504040204" pitchFamily="34" charset="0"/>
                <a:cs typeface="Times New Roman" panose="02020603050405020304" pitchFamily="18" charset="0"/>
              </a:rPr>
              <a:t>Improve supply chain efficiency and retail profitability through optimized inventory planning.</a:t>
            </a:r>
          </a:p>
        </p:txBody>
      </p:sp>
    </p:spTree>
    <p:extLst>
      <p:ext uri="{BB962C8B-B14F-4D97-AF65-F5344CB8AC3E}">
        <p14:creationId xmlns:p14="http://schemas.microsoft.com/office/powerpoint/2010/main" val="1982443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marL="0" indent="0" algn="just">
              <a:buNone/>
            </a:pPr>
            <a:r>
              <a:rPr lang="en-US" sz="3200" b="1" dirty="0">
                <a:latin typeface="Verdana" panose="020B0604030504040204" pitchFamily="34" charset="0"/>
                <a:ea typeface="Verdana" panose="020B0604030504040204" pitchFamily="34" charset="0"/>
              </a:rPr>
              <a:t>We're focused on delivering</a:t>
            </a:r>
          </a:p>
          <a:p>
            <a:pPr marL="0" indent="0" algn="just">
              <a:buNone/>
            </a:pPr>
            <a:endParaRPr lang="en-US" sz="1600" b="1" dirty="0">
              <a:latin typeface="Verdana" panose="020B0604030504040204" pitchFamily="34" charset="0"/>
              <a:ea typeface="Verdana" panose="020B0604030504040204" pitchFamily="34" charset="0"/>
            </a:endParaRPr>
          </a:p>
          <a:p>
            <a:pPr algn="just">
              <a:buClr>
                <a:srgbClr val="C00000"/>
              </a:buClr>
              <a:buFont typeface="Wingdings" panose="05000000000000000000" pitchFamily="2" charset="2"/>
              <a:buChar char="Ø"/>
            </a:pPr>
            <a:r>
              <a:rPr lang="en-US" sz="3200" dirty="0">
                <a:latin typeface="Verdana" panose="020B0604030504040204" pitchFamily="34" charset="0"/>
                <a:ea typeface="Verdana" panose="020B0604030504040204" pitchFamily="34" charset="0"/>
              </a:rPr>
              <a:t>Data-Driven insights.</a:t>
            </a:r>
          </a:p>
          <a:p>
            <a:pPr algn="just">
              <a:buClr>
                <a:srgbClr val="C00000"/>
              </a:buClr>
              <a:buFont typeface="Wingdings" panose="05000000000000000000" pitchFamily="2" charset="2"/>
              <a:buChar char="Ø"/>
            </a:pPr>
            <a:r>
              <a:rPr lang="en-US" sz="3200" dirty="0">
                <a:latin typeface="Verdana" panose="020B0604030504040204" pitchFamily="34" charset="0"/>
                <a:ea typeface="Verdana" panose="020B0604030504040204" pitchFamily="34" charset="0"/>
              </a:rPr>
              <a:t>Efficiency and Productivity.</a:t>
            </a:r>
          </a:p>
          <a:p>
            <a:pPr algn="just">
              <a:buClr>
                <a:srgbClr val="C00000"/>
              </a:buClr>
              <a:buFont typeface="Wingdings" panose="05000000000000000000" pitchFamily="2" charset="2"/>
              <a:buChar char="Ø"/>
            </a:pPr>
            <a:r>
              <a:rPr lang="en-US" sz="3200" dirty="0">
                <a:latin typeface="Verdana" panose="020B0604030504040204" pitchFamily="34" charset="0"/>
                <a:ea typeface="Verdana" panose="020B0604030504040204" pitchFamily="34" charset="0"/>
              </a:rPr>
              <a:t>Continuous Improvement.</a:t>
            </a:r>
            <a:endParaRPr lang="en-IN" sz="3200" dirty="0">
              <a:latin typeface="Verdana" panose="020B0604030504040204" pitchFamily="34" charset="0"/>
              <a:ea typeface="Verdana" panose="020B0604030504040204" pitchFamily="34" charset="0"/>
            </a:endParaRPr>
          </a:p>
          <a:p>
            <a:pPr marL="0" indent="0" algn="just">
              <a:buNone/>
            </a:pPr>
            <a:endParaRPr lang="en-US" sz="3200" b="1" dirty="0">
              <a:latin typeface="Verdana" panose="020B0604030504040204" pitchFamily="34" charset="0"/>
              <a:ea typeface="Verdana" panose="020B0604030504040204" pitchFamily="34" charset="0"/>
            </a:endParaRPr>
          </a:p>
        </p:txBody>
      </p:sp>
      <p:sp>
        <p:nvSpPr>
          <p:cNvPr id="6" name="Title 1">
            <a:extLst>
              <a:ext uri="{FF2B5EF4-FFF2-40B4-BE49-F238E27FC236}">
                <a16:creationId xmlns:a16="http://schemas.microsoft.com/office/drawing/2014/main" id="{5E8ABDB9-CFD3-7989-0520-DFA05896A56A}"/>
              </a:ext>
            </a:extLst>
          </p:cNvPr>
          <p:cNvSpPr txBox="1">
            <a:spLocks/>
          </p:cNvSpPr>
          <p:nvPr/>
        </p:nvSpPr>
        <p:spPr>
          <a:xfrm>
            <a:off x="314736" y="188640"/>
            <a:ext cx="8514528" cy="990600"/>
          </a:xfrm>
          <a:prstGeom prst="rect">
            <a:avLst/>
          </a:prstGeom>
        </p:spPr>
        <p:txBody>
          <a:bodyPr vert="horz" anchor="ctr">
            <a:noAutofit/>
          </a:bodyPr>
          <a:lstStyle>
            <a:lvl1pPr algn="l" rtl="0" eaLnBrk="1" latinLnBrk="0" hangingPunct="1">
              <a:spcBef>
                <a:spcPct val="0"/>
              </a:spcBef>
              <a:buNone/>
              <a:defRPr kumimoji="0" sz="4400" kern="1200">
                <a:solidFill>
                  <a:schemeClr val="tx2"/>
                </a:solidFill>
                <a:latin typeface="+mj-lt"/>
                <a:ea typeface="+mj-ea"/>
                <a:cs typeface="+mj-cs"/>
              </a:defRPr>
            </a:lvl1pPr>
          </a:lstStyle>
          <a:p>
            <a:r>
              <a:rPr lang="en-US" sz="2400" b="1" dirty="0">
                <a:latin typeface="Verdana" panose="020B0604030504040204" pitchFamily="34" charset="0"/>
                <a:ea typeface="Verdana" panose="020B0604030504040204" pitchFamily="34" charset="0"/>
              </a:rPr>
              <a:t>Demand Forecasting Using Machine Learning</a:t>
            </a:r>
            <a:endParaRPr lang="en-IN" sz="240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404481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4E98B-8298-232A-6D62-C3B00C2E4E7A}"/>
              </a:ext>
            </a:extLst>
          </p:cNvPr>
          <p:cNvSpPr>
            <a:spLocks noGrp="1"/>
          </p:cNvSpPr>
          <p:nvPr>
            <p:ph type="title"/>
          </p:nvPr>
        </p:nvSpPr>
        <p:spPr/>
        <p:txBody>
          <a:bodyPr>
            <a:normAutofit/>
          </a:bodyPr>
          <a:lstStyle/>
          <a:p>
            <a:r>
              <a:rPr lang="en-IN" sz="4000" b="1" dirty="0">
                <a:latin typeface="Verdana" panose="020B0604030504040204" pitchFamily="34" charset="0"/>
                <a:ea typeface="Verdana" panose="020B0604030504040204" pitchFamily="34" charset="0"/>
              </a:rPr>
              <a:t>Project Technology</a:t>
            </a:r>
          </a:p>
        </p:txBody>
      </p:sp>
      <p:sp>
        <p:nvSpPr>
          <p:cNvPr id="3" name="Content Placeholder 2">
            <a:extLst>
              <a:ext uri="{FF2B5EF4-FFF2-40B4-BE49-F238E27FC236}">
                <a16:creationId xmlns:a16="http://schemas.microsoft.com/office/drawing/2014/main" id="{B02F204A-0334-CFD5-D10B-790C8D68C8B4}"/>
              </a:ext>
            </a:extLst>
          </p:cNvPr>
          <p:cNvSpPr>
            <a:spLocks noGrp="1"/>
          </p:cNvSpPr>
          <p:nvPr>
            <p:ph sz="quarter" idx="1"/>
          </p:nvPr>
        </p:nvSpPr>
        <p:spPr/>
        <p:txBody>
          <a:bodyPr>
            <a:normAutofit/>
          </a:bodyPr>
          <a:lstStyle/>
          <a:p>
            <a:pPr>
              <a:buClr>
                <a:srgbClr val="C00000"/>
              </a:buClr>
              <a:buFont typeface="Wingdings" panose="05000000000000000000" pitchFamily="2" charset="2"/>
              <a:buChar char="§"/>
            </a:pPr>
            <a:r>
              <a:rPr lang="en-IN" sz="2400" b="1" dirty="0">
                <a:latin typeface="Verdana" panose="020B0604030504040204" pitchFamily="34" charset="0"/>
                <a:ea typeface="Verdana" panose="020B0604030504040204" pitchFamily="34" charset="0"/>
              </a:rPr>
              <a:t>Programming Language: </a:t>
            </a:r>
            <a:r>
              <a:rPr lang="en-IN" sz="2400" dirty="0">
                <a:latin typeface="Verdana" panose="020B0604030504040204" pitchFamily="34" charset="0"/>
                <a:ea typeface="Verdana" panose="020B0604030504040204" pitchFamily="34" charset="0"/>
              </a:rPr>
              <a:t>Python for application logic.</a:t>
            </a:r>
          </a:p>
          <a:p>
            <a:pPr>
              <a:buFont typeface="Wingdings" panose="05000000000000000000" pitchFamily="2" charset="2"/>
              <a:buChar char="§"/>
            </a:pPr>
            <a:endParaRPr lang="en-IN" sz="2400" dirty="0">
              <a:latin typeface="Verdana" panose="020B0604030504040204" pitchFamily="34" charset="0"/>
              <a:ea typeface="Verdana" panose="020B0604030504040204" pitchFamily="34" charset="0"/>
            </a:endParaRPr>
          </a:p>
          <a:p>
            <a:pPr>
              <a:buClr>
                <a:srgbClr val="C00000"/>
              </a:buClr>
              <a:buFont typeface="Wingdings" panose="05000000000000000000" pitchFamily="2" charset="2"/>
              <a:buChar char="§"/>
            </a:pPr>
            <a:r>
              <a:rPr lang="en-IN" sz="2400" b="1" dirty="0">
                <a:latin typeface="Verdana" panose="020B0604030504040204" pitchFamily="34" charset="0"/>
                <a:ea typeface="Verdana" panose="020B0604030504040204" pitchFamily="34" charset="0"/>
              </a:rPr>
              <a:t>Data Analysis and Visualization: </a:t>
            </a:r>
            <a:r>
              <a:rPr lang="en-IN" sz="2400" dirty="0">
                <a:latin typeface="Verdana" panose="020B0604030504040204" pitchFamily="34" charset="0"/>
                <a:ea typeface="Verdana" panose="020B0604030504040204" pitchFamily="34" charset="0"/>
              </a:rPr>
              <a:t>Libraries used for Data analysis and visualization for sales related data.</a:t>
            </a:r>
          </a:p>
          <a:p>
            <a:pPr marL="0" indent="0">
              <a:buNone/>
            </a:pPr>
            <a:endParaRPr lang="en-IN" sz="2400" dirty="0">
              <a:latin typeface="Verdana" panose="020B0604030504040204" pitchFamily="34" charset="0"/>
              <a:ea typeface="Verdana" panose="020B0604030504040204" pitchFamily="34" charset="0"/>
            </a:endParaRPr>
          </a:p>
          <a:p>
            <a:pPr>
              <a:buClr>
                <a:srgbClr val="C00000"/>
              </a:buClr>
              <a:buFont typeface="Wingdings" panose="05000000000000000000" pitchFamily="2" charset="2"/>
              <a:buChar char="§"/>
            </a:pPr>
            <a:r>
              <a:rPr lang="en-IN" sz="2400" b="1" dirty="0">
                <a:latin typeface="Verdana" panose="020B0604030504040204" pitchFamily="34" charset="0"/>
                <a:ea typeface="Verdana" panose="020B0604030504040204" pitchFamily="34" charset="0"/>
              </a:rPr>
              <a:t>Machine Learning:</a:t>
            </a:r>
            <a:r>
              <a:rPr lang="en-IN" sz="2400" dirty="0">
                <a:latin typeface="Verdana" panose="020B0604030504040204" pitchFamily="34" charset="0"/>
                <a:ea typeface="Verdana" panose="020B0604030504040204" pitchFamily="34" charset="0"/>
              </a:rPr>
              <a:t> This technique is employed to analyze real time sales data and extract relevant information such as past production and sales</a:t>
            </a:r>
            <a:r>
              <a:rPr lang="en-IN" sz="2400" b="1" dirty="0">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341506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07202-2672-73B4-CEDF-7E3498C5ED70}"/>
              </a:ext>
            </a:extLst>
          </p:cNvPr>
          <p:cNvSpPr>
            <a:spLocks noGrp="1"/>
          </p:cNvSpPr>
          <p:nvPr>
            <p:ph type="title"/>
          </p:nvPr>
        </p:nvSpPr>
        <p:spPr/>
        <p:txBody>
          <a:bodyPr>
            <a:noAutofit/>
          </a:bodyPr>
          <a:lstStyle/>
          <a:p>
            <a:r>
              <a:rPr lang="en-US" sz="3600" b="1" dirty="0">
                <a:latin typeface="Verdana" pitchFamily="34" charset="0"/>
                <a:ea typeface="Verdana" pitchFamily="34" charset="0"/>
                <a:cs typeface="Verdana" pitchFamily="34" charset="0"/>
              </a:rPr>
              <a:t>Project Modules and Libraries</a:t>
            </a:r>
            <a:endParaRPr lang="en-IN" sz="3600" b="1" dirty="0"/>
          </a:p>
        </p:txBody>
      </p:sp>
      <p:sp>
        <p:nvSpPr>
          <p:cNvPr id="3" name="Content Placeholder 2">
            <a:extLst>
              <a:ext uri="{FF2B5EF4-FFF2-40B4-BE49-F238E27FC236}">
                <a16:creationId xmlns:a16="http://schemas.microsoft.com/office/drawing/2014/main" id="{DDD345DE-A532-F5D3-5C7A-6CEB5A8EAF0B}"/>
              </a:ext>
            </a:extLst>
          </p:cNvPr>
          <p:cNvSpPr>
            <a:spLocks noGrp="1"/>
          </p:cNvSpPr>
          <p:nvPr>
            <p:ph sz="quarter" idx="1"/>
          </p:nvPr>
        </p:nvSpPr>
        <p:spPr>
          <a:xfrm>
            <a:off x="612648" y="1600200"/>
            <a:ext cx="8153400" cy="4925144"/>
          </a:xfrm>
        </p:spPr>
        <p:txBody>
          <a:bodyPr>
            <a:normAutofit/>
          </a:bodyPr>
          <a:lstStyle/>
          <a:p>
            <a:pPr algn="just">
              <a:buClr>
                <a:srgbClr val="C00000"/>
              </a:buClr>
              <a:buFont typeface="Wingdings" panose="05000000000000000000" pitchFamily="2" charset="2"/>
              <a:buChar char="q"/>
            </a:pPr>
            <a:r>
              <a:rPr lang="en-IN" sz="1800" b="1" dirty="0">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rPr>
              <a:t>Matplotlib</a:t>
            </a:r>
            <a:endParaRPr lang="en-IN" sz="1600" b="1" dirty="0">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endParaRP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Library for data visualization.</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Used for data analysis and research.</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Ideal for data exploration and research sharing</a:t>
            </a:r>
            <a:r>
              <a:rPr lang="en-US" sz="1400" b="1" dirty="0">
                <a:latin typeface="Times New Roman" panose="02020603050405020304" pitchFamily="18" charset="0"/>
                <a:ea typeface="Verdana" panose="020B0604030504040204" pitchFamily="34" charset="0"/>
                <a:cs typeface="Times New Roman" panose="02020603050405020304" pitchFamily="18" charset="0"/>
              </a:rPr>
              <a:t>.</a:t>
            </a:r>
          </a:p>
          <a:p>
            <a:pPr marL="0" indent="0" algn="just">
              <a:buClr>
                <a:srgbClr val="B40000"/>
              </a:buClr>
              <a:buNone/>
            </a:pPr>
            <a:endParaRPr lang="en-US" sz="1200" b="1" dirty="0">
              <a:latin typeface="Times New Roman" panose="02020603050405020304" pitchFamily="18" charset="0"/>
              <a:ea typeface="Verdana" panose="020B0604030504040204" pitchFamily="34" charset="0"/>
              <a:cs typeface="Times New Roman" panose="02020603050405020304" pitchFamily="18" charset="0"/>
            </a:endParaRPr>
          </a:p>
          <a:p>
            <a:pPr algn="just">
              <a:buClr>
                <a:srgbClr val="B40000"/>
              </a:buClr>
              <a:buFont typeface="Wingdings" panose="05000000000000000000" pitchFamily="2" charset="2"/>
              <a:buChar char="q"/>
            </a:pPr>
            <a:r>
              <a:rPr lang="en-US" sz="1800" b="1" dirty="0">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rPr>
              <a:t>Numpy and Pandas</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To organize and structure the data in arrays and data frames.</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Pandas is mainly used for data analysis.</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Numpy facilitate efficient numerical operations on large data</a:t>
            </a:r>
            <a:r>
              <a:rPr lang="en-US" sz="1400" b="1" dirty="0">
                <a:latin typeface="Times New Roman" panose="02020603050405020304" pitchFamily="18" charset="0"/>
                <a:ea typeface="Verdana" panose="020B0604030504040204" pitchFamily="34" charset="0"/>
                <a:cs typeface="Times New Roman" panose="02020603050405020304" pitchFamily="18" charset="0"/>
              </a:rPr>
              <a:t>.</a:t>
            </a:r>
          </a:p>
          <a:p>
            <a:pPr marL="0" indent="0" algn="just">
              <a:buClr>
                <a:srgbClr val="B40000"/>
              </a:buClr>
              <a:buNone/>
            </a:pPr>
            <a:endParaRPr lang="en-US" sz="1400" b="1" dirty="0">
              <a:latin typeface="Times New Roman" panose="02020603050405020304" pitchFamily="18" charset="0"/>
              <a:ea typeface="Verdana" panose="020B0604030504040204" pitchFamily="34" charset="0"/>
              <a:cs typeface="Times New Roman" panose="02020603050405020304" pitchFamily="18" charset="0"/>
            </a:endParaRPr>
          </a:p>
          <a:p>
            <a:pPr algn="just">
              <a:buClr>
                <a:srgbClr val="B40000"/>
              </a:buClr>
              <a:buFont typeface="Wingdings" panose="05000000000000000000" pitchFamily="2" charset="2"/>
              <a:buChar char="q"/>
            </a:pPr>
            <a:r>
              <a:rPr lang="en-US" sz="1800" b="1" dirty="0" err="1">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rPr>
              <a:t>SkLearn</a:t>
            </a:r>
            <a:endParaRPr lang="en-US" sz="1800" b="1" dirty="0">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endParaRP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Its most robust and useful library for machine learning.</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Provides efficient tools for statistical modeling.</a:t>
            </a:r>
          </a:p>
          <a:p>
            <a:pPr algn="just">
              <a:buClr>
                <a:srgbClr val="B40000"/>
              </a:buClr>
              <a:buFont typeface="Wingdings" panose="05000000000000000000" pitchFamily="2" charset="2"/>
              <a:buChar char="v"/>
            </a:pPr>
            <a:r>
              <a:rPr lang="en-US" sz="1600" b="1" dirty="0">
                <a:latin typeface="Times New Roman" panose="02020603050405020304" pitchFamily="18" charset="0"/>
                <a:ea typeface="Verdana" panose="020B0604030504040204" pitchFamily="34" charset="0"/>
                <a:cs typeface="Times New Roman" panose="02020603050405020304" pitchFamily="18" charset="0"/>
              </a:rPr>
              <a:t>Used for Classification, Regression and Dimensionality reduction.</a:t>
            </a:r>
          </a:p>
          <a:p>
            <a:pPr marL="0" indent="0" algn="just">
              <a:buClr>
                <a:srgbClr val="B40000"/>
              </a:buClr>
              <a:buNone/>
            </a:pPr>
            <a:endParaRPr lang="en-IN" sz="1600" b="1" dirty="0">
              <a:solidFill>
                <a:schemeClr val="accent2">
                  <a:lumMod val="75000"/>
                </a:schemeClr>
              </a:solidFill>
              <a:latin typeface="Times New Roman" panose="02020603050405020304" pitchFamily="18" charset="0"/>
              <a:ea typeface="Verdana" panose="020B0604030504040204" pitchFamily="34" charset="0"/>
              <a:cs typeface="Times New Roman" panose="02020603050405020304" pitchFamily="18" charset="0"/>
            </a:endParaRPr>
          </a:p>
          <a:p>
            <a:pPr algn="just">
              <a:buClr>
                <a:srgbClr val="B40000"/>
              </a:buClr>
              <a:buFont typeface="Wingdings" panose="05000000000000000000" pitchFamily="2" charset="2"/>
              <a:buChar char="q"/>
            </a:pPr>
            <a:endParaRPr lang="en-IN" sz="1600" b="1" dirty="0">
              <a:solidFill>
                <a:schemeClr val="accent2">
                  <a:lumMod val="75000"/>
                </a:schemeClr>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370626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C9D84-319C-3138-F469-D39433661A4D}"/>
              </a:ext>
            </a:extLst>
          </p:cNvPr>
          <p:cNvSpPr>
            <a:spLocks noGrp="1"/>
          </p:cNvSpPr>
          <p:nvPr>
            <p:ph type="title"/>
          </p:nvPr>
        </p:nvSpPr>
        <p:spPr/>
        <p:txBody>
          <a:bodyPr/>
          <a:lstStyle/>
          <a:p>
            <a:r>
              <a:rPr lang="en-IN" b="1" dirty="0">
                <a:latin typeface="Verdana" panose="020B0604030504040204" pitchFamily="34" charset="0"/>
                <a:ea typeface="Verdana" panose="020B0604030504040204" pitchFamily="34" charset="0"/>
              </a:rPr>
              <a:t>Project Demonstration</a:t>
            </a:r>
          </a:p>
        </p:txBody>
      </p:sp>
      <p:pic>
        <p:nvPicPr>
          <p:cNvPr id="5" name="Recording 2023-10-09 212522">
            <a:hlinkClick r:id="" action="ppaction://media"/>
            <a:extLst>
              <a:ext uri="{FF2B5EF4-FFF2-40B4-BE49-F238E27FC236}">
                <a16:creationId xmlns:a16="http://schemas.microsoft.com/office/drawing/2014/main" id="{119E5923-45EB-53AC-C0FC-638A7CECB3B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7650" y="1546225"/>
            <a:ext cx="8648700" cy="4854575"/>
          </a:xfrm>
          <a:prstGeom prst="rect">
            <a:avLst/>
          </a:prstGeom>
        </p:spPr>
      </p:pic>
    </p:spTree>
    <p:extLst>
      <p:ext uri="{BB962C8B-B14F-4D97-AF65-F5344CB8AC3E}">
        <p14:creationId xmlns:p14="http://schemas.microsoft.com/office/powerpoint/2010/main" val="124633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6EB47-F0B3-4333-AAF8-BF1CBF262DB9}"/>
              </a:ext>
            </a:extLst>
          </p:cNvPr>
          <p:cNvSpPr>
            <a:spLocks noGrp="1"/>
          </p:cNvSpPr>
          <p:nvPr>
            <p:ph type="title"/>
          </p:nvPr>
        </p:nvSpPr>
        <p:spPr/>
        <p:txBody>
          <a:bodyPr>
            <a:normAutofit fontScale="90000"/>
          </a:bodyPr>
          <a:lstStyle/>
          <a:p>
            <a:r>
              <a:rPr lang="en-IN" b="1" dirty="0">
                <a:latin typeface="Verdana" panose="020B0604030504040204" pitchFamily="34" charset="0"/>
                <a:ea typeface="Verdana" panose="020B0604030504040204" pitchFamily="34" charset="0"/>
              </a:rPr>
              <a:t>Project Learning Outcome</a:t>
            </a:r>
          </a:p>
        </p:txBody>
      </p:sp>
      <p:sp>
        <p:nvSpPr>
          <p:cNvPr id="3" name="Content Placeholder 2">
            <a:extLst>
              <a:ext uri="{FF2B5EF4-FFF2-40B4-BE49-F238E27FC236}">
                <a16:creationId xmlns:a16="http://schemas.microsoft.com/office/drawing/2014/main" id="{29F1D0FA-E339-1B16-A89D-A80F69031D8F}"/>
              </a:ext>
            </a:extLst>
          </p:cNvPr>
          <p:cNvSpPr>
            <a:spLocks noGrp="1"/>
          </p:cNvSpPr>
          <p:nvPr>
            <p:ph sz="quarter" idx="1"/>
          </p:nvPr>
        </p:nvSpPr>
        <p:spPr>
          <a:xfrm>
            <a:off x="612648" y="1772816"/>
            <a:ext cx="8153400" cy="4565104"/>
          </a:xfrm>
        </p:spPr>
        <p:txBody>
          <a:bodyPr>
            <a:normAutofit/>
          </a:bodyPr>
          <a:lstStyle/>
          <a:p>
            <a:pPr algn="just">
              <a:buClr>
                <a:srgbClr val="C00000"/>
              </a:buClr>
            </a:pPr>
            <a:r>
              <a:rPr lang="en-US" sz="1450" b="1" dirty="0">
                <a:latin typeface="Verdana" panose="020B0604030504040204" pitchFamily="34" charset="0"/>
                <a:ea typeface="Verdana" panose="020B0604030504040204" pitchFamily="34" charset="0"/>
              </a:rPr>
              <a:t>Gain proficiency in Python and Machine Learning.</a:t>
            </a:r>
          </a:p>
          <a:p>
            <a:pPr algn="just"/>
            <a:endParaRPr lang="en-US" sz="1450" b="1" dirty="0">
              <a:latin typeface="Verdana" panose="020B0604030504040204" pitchFamily="34" charset="0"/>
              <a:ea typeface="Verdana" panose="020B0604030504040204" pitchFamily="34" charset="0"/>
            </a:endParaRPr>
          </a:p>
          <a:p>
            <a:pPr algn="just">
              <a:buClr>
                <a:srgbClr val="C00000"/>
              </a:buClr>
            </a:pPr>
            <a:r>
              <a:rPr lang="en-US" sz="1450" b="1" dirty="0">
                <a:latin typeface="Verdana" panose="020B0604030504040204" pitchFamily="34" charset="0"/>
                <a:ea typeface="Verdana" panose="020B0604030504040204" pitchFamily="34" charset="0"/>
              </a:rPr>
              <a:t>Develop expertise in utilizing data analysis and visualization libraries such as NumPy, Pandas and Matplotlib.</a:t>
            </a:r>
          </a:p>
          <a:p>
            <a:pPr algn="just"/>
            <a:endParaRPr lang="en-US" sz="1450" b="1" dirty="0">
              <a:latin typeface="Verdana" panose="020B0604030504040204" pitchFamily="34" charset="0"/>
              <a:ea typeface="Verdana" panose="020B0604030504040204" pitchFamily="34" charset="0"/>
            </a:endParaRPr>
          </a:p>
          <a:p>
            <a:pPr algn="just">
              <a:buClr>
                <a:srgbClr val="C00000"/>
              </a:buClr>
            </a:pPr>
            <a:r>
              <a:rPr lang="en-US" sz="1450" b="1" dirty="0">
                <a:latin typeface="Verdana" panose="020B0604030504040204" pitchFamily="34" charset="0"/>
                <a:ea typeface="Verdana" panose="020B0604030504040204" pitchFamily="34" charset="0"/>
              </a:rPr>
              <a:t>Learn project planning and execution methodologies.</a:t>
            </a:r>
          </a:p>
          <a:p>
            <a:pPr algn="just"/>
            <a:endParaRPr lang="en-US" sz="1450" b="1" dirty="0">
              <a:latin typeface="Verdana" panose="020B0604030504040204" pitchFamily="34" charset="0"/>
              <a:ea typeface="Verdana" panose="020B0604030504040204" pitchFamily="34" charset="0"/>
            </a:endParaRPr>
          </a:p>
          <a:p>
            <a:pPr algn="just">
              <a:buClr>
                <a:srgbClr val="C00000"/>
              </a:buClr>
            </a:pPr>
            <a:r>
              <a:rPr lang="en-US" sz="1450" b="1" dirty="0">
                <a:latin typeface="Verdana" panose="020B0604030504040204" pitchFamily="34" charset="0"/>
                <a:ea typeface="Verdana" panose="020B0604030504040204" pitchFamily="34" charset="0"/>
              </a:rPr>
              <a:t>Understand and address specific challenges.</a:t>
            </a:r>
          </a:p>
          <a:p>
            <a:pPr algn="just"/>
            <a:endParaRPr lang="en-IN" sz="1450" b="1" dirty="0">
              <a:latin typeface="Verdana" panose="020B0604030504040204" pitchFamily="34" charset="0"/>
              <a:ea typeface="Verdana" panose="020B0604030504040204" pitchFamily="34" charset="0"/>
            </a:endParaRPr>
          </a:p>
          <a:p>
            <a:pPr algn="just">
              <a:buClr>
                <a:srgbClr val="C00000"/>
              </a:buClr>
            </a:pPr>
            <a:r>
              <a:rPr lang="en-US" sz="1450" b="1" dirty="0">
                <a:latin typeface="Verdana" panose="020B0604030504040204" pitchFamily="34" charset="0"/>
                <a:ea typeface="Verdana" panose="020B0604030504040204" pitchFamily="34" charset="0"/>
              </a:rPr>
              <a:t>Hone presentation and communication skills for effectively conveying project concepts and findings.</a:t>
            </a:r>
          </a:p>
          <a:p>
            <a:pPr algn="just"/>
            <a:endParaRPr lang="en-US" sz="1450" b="1" dirty="0">
              <a:latin typeface="Verdana" panose="020B0604030504040204" pitchFamily="34" charset="0"/>
              <a:ea typeface="Verdana" panose="020B0604030504040204" pitchFamily="34" charset="0"/>
            </a:endParaRPr>
          </a:p>
          <a:p>
            <a:pPr algn="just">
              <a:buClr>
                <a:srgbClr val="C00000"/>
              </a:buClr>
            </a:pPr>
            <a:r>
              <a:rPr lang="en-US" sz="1450" b="1" dirty="0">
                <a:latin typeface="Verdana" panose="020B0604030504040204" pitchFamily="34" charset="0"/>
                <a:ea typeface="Verdana" panose="020B0604030504040204" pitchFamily="34" charset="0"/>
              </a:rPr>
              <a:t>Learn to present technical information to both technical and non-technical audiences in </a:t>
            </a:r>
            <a:r>
              <a:rPr lang="en-US" sz="1450" b="1" dirty="0" err="1">
                <a:latin typeface="Verdana" panose="020B0604030504040204" pitchFamily="34" charset="0"/>
                <a:ea typeface="Verdana" panose="020B0604030504040204" pitchFamily="34" charset="0"/>
              </a:rPr>
              <a:t>Jupyter</a:t>
            </a:r>
            <a:r>
              <a:rPr lang="en-US" sz="1450" b="1" dirty="0">
                <a:latin typeface="Verdana" panose="020B0604030504040204" pitchFamily="34" charset="0"/>
                <a:ea typeface="Verdana" panose="020B0604030504040204" pitchFamily="34" charset="0"/>
              </a:rPr>
              <a:t> Notebook.</a:t>
            </a:r>
          </a:p>
          <a:p>
            <a:pPr algn="just"/>
            <a:endParaRPr lang="en-IN" sz="1450" b="1"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60885468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2494</TotalTime>
  <Words>524</Words>
  <Application>Microsoft Office PowerPoint</Application>
  <PresentationFormat>On-screen Show (4:3)</PresentationFormat>
  <Paragraphs>101</Paragraphs>
  <Slides>13</Slides>
  <Notes>1</Notes>
  <HiddenSlides>0</HiddenSlides>
  <MMClips>1</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2" baseType="lpstr">
      <vt:lpstr>Calibri</vt:lpstr>
      <vt:lpstr>Noto Sans Symbols</vt:lpstr>
      <vt:lpstr>Times New Roman</vt:lpstr>
      <vt:lpstr>Tw Cen MT</vt:lpstr>
      <vt:lpstr>Verdana</vt:lpstr>
      <vt:lpstr>Wingdings</vt:lpstr>
      <vt:lpstr>Wingdings 2</vt:lpstr>
      <vt:lpstr>Median</vt:lpstr>
      <vt:lpstr>Acrobat Document</vt:lpstr>
      <vt:lpstr>PowerPoint Presentation</vt:lpstr>
      <vt:lpstr>Content to be delivered :</vt:lpstr>
      <vt:lpstr>PowerPoint Presentation</vt:lpstr>
      <vt:lpstr>Demand Forecasting Using Machine Learning</vt:lpstr>
      <vt:lpstr>PowerPoint Presentation</vt:lpstr>
      <vt:lpstr>Project Technology</vt:lpstr>
      <vt:lpstr>Project Modules and Libraries</vt:lpstr>
      <vt:lpstr>Project Demonstration</vt:lpstr>
      <vt:lpstr>Project Learning Outcome</vt:lpstr>
      <vt:lpstr>Conclusion</vt:lpstr>
      <vt:lpstr>Future Plans</vt:lpstr>
      <vt:lpstr>Digital Certificate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Contents:</dc:title>
  <dc:creator>civil</dc:creator>
  <cp:lastModifiedBy>Naitik pareek</cp:lastModifiedBy>
  <cp:revision>154</cp:revision>
  <dcterms:created xsi:type="dcterms:W3CDTF">2011-12-02T10:29:23Z</dcterms:created>
  <dcterms:modified xsi:type="dcterms:W3CDTF">2023-10-09T17:02:10Z</dcterms:modified>
</cp:coreProperties>
</file>

<file path=docProps/thumbnail.jpeg>
</file>